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1" r:id="rId4"/>
  </p:sldMasterIdLst>
  <p:notesMasterIdLst>
    <p:notesMasterId r:id="rId22"/>
  </p:notesMasterIdLst>
  <p:sldIdLst>
    <p:sldId id="260" r:id="rId5"/>
    <p:sldId id="270" r:id="rId6"/>
    <p:sldId id="276" r:id="rId7"/>
    <p:sldId id="271" r:id="rId8"/>
    <p:sldId id="288" r:id="rId9"/>
    <p:sldId id="291" r:id="rId10"/>
    <p:sldId id="266" r:id="rId11"/>
    <p:sldId id="279" r:id="rId12"/>
    <p:sldId id="278" r:id="rId13"/>
    <p:sldId id="280" r:id="rId14"/>
    <p:sldId id="282" r:id="rId15"/>
    <p:sldId id="284" r:id="rId16"/>
    <p:sldId id="285" r:id="rId17"/>
    <p:sldId id="286" r:id="rId18"/>
    <p:sldId id="281" r:id="rId19"/>
    <p:sldId id="283" r:id="rId20"/>
    <p:sldId id="275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BE31"/>
    <a:srgbClr val="239ADB"/>
    <a:srgbClr val="072344"/>
    <a:srgbClr val="04428B"/>
    <a:srgbClr val="7489FF"/>
    <a:srgbClr val="1686C6"/>
    <a:srgbClr val="CC5443"/>
    <a:srgbClr val="348524"/>
    <a:srgbClr val="AC83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51" autoAdjust="0"/>
    <p:restoredTop sz="95884" autoAdjust="0"/>
  </p:normalViewPr>
  <p:slideViewPr>
    <p:cSldViewPr snapToGrid="0" snapToObjects="1">
      <p:cViewPr varScale="1">
        <p:scale>
          <a:sx n="165" d="100"/>
          <a:sy n="165" d="100"/>
        </p:scale>
        <p:origin x="232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9T18:41:14.9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C0E81-DAE7-3D47-9D85-7DE990EC1E29}" type="datetimeFigureOut">
              <a:rPr lang="en-US" smtClean="0"/>
              <a:t>6/29/23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B8680-755F-2349-874A-D7A59446F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402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B8680-755F-2349-874A-D7A59446FD2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886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1DBACD0-6630-40CA-9F80-A85D4D2E0ED2}"/>
              </a:ext>
            </a:extLst>
          </p:cNvPr>
          <p:cNvSpPr/>
          <p:nvPr userDrawn="1"/>
        </p:nvSpPr>
        <p:spPr>
          <a:xfrm>
            <a:off x="3255569" y="1260872"/>
            <a:ext cx="2579851" cy="6179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0EC422F-AA7A-4B65-B503-C3EF58DF20CC}"/>
              </a:ext>
            </a:extLst>
          </p:cNvPr>
          <p:cNvSpPr/>
          <p:nvPr userDrawn="1"/>
        </p:nvSpPr>
        <p:spPr>
          <a:xfrm>
            <a:off x="6235145" y="1260872"/>
            <a:ext cx="2579851" cy="6179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F6DFA7-1BC2-403E-AED4-2BAC1112DCC0}"/>
              </a:ext>
            </a:extLst>
          </p:cNvPr>
          <p:cNvSpPr/>
          <p:nvPr userDrawn="1"/>
        </p:nvSpPr>
        <p:spPr>
          <a:xfrm>
            <a:off x="328998" y="1268016"/>
            <a:ext cx="2579851" cy="6179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>
            <a:normAutofit/>
          </a:bodyPr>
          <a:lstStyle>
            <a:lvl1pPr algn="ctr">
              <a:defRPr sz="3600" b="1"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001" y="1260872"/>
            <a:ext cx="257985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9001" y="1878806"/>
            <a:ext cx="257985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FF55-72D4-DC43-8B75-E57C640BED4B}" type="datetimeFigureOut">
              <a:rPr lang="en-US" smtClean="0"/>
              <a:pPr/>
              <a:t>6/29/23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805DD-D7C0-0E4D-A002-8581570CC0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B25120-ABA4-4C24-B78C-B1891D0C1E26}"/>
              </a:ext>
            </a:extLst>
          </p:cNvPr>
          <p:cNvSpPr/>
          <p:nvPr userDrawn="1"/>
        </p:nvSpPr>
        <p:spPr>
          <a:xfrm>
            <a:off x="0" y="0"/>
            <a:ext cx="9144000" cy="102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0F7ECEC-8ADA-463C-99D1-D0018CD07C6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35148" y="1260872"/>
            <a:ext cx="257985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AA1986D-39FD-467C-85F4-DD263CD24CD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282074" y="1260872"/>
            <a:ext cx="257985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D23BFDE6-2329-4719-8592-0C0B3F8C48E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282073" y="1878806"/>
            <a:ext cx="257985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46F8B706-0F6A-463B-8BD1-796DAE65500E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235148" y="1878806"/>
            <a:ext cx="257985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FC8356-5F24-421A-8A44-C754A807FCDD}"/>
              </a:ext>
            </a:extLst>
          </p:cNvPr>
          <p:cNvCxnSpPr/>
          <p:nvPr userDrawn="1"/>
        </p:nvCxnSpPr>
        <p:spPr>
          <a:xfrm>
            <a:off x="390939" y="1159565"/>
            <a:ext cx="83091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3409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FF55-72D4-DC43-8B75-E57C640BED4B}" type="datetimeFigureOut">
              <a:rPr lang="en-US" smtClean="0"/>
              <a:pPr/>
              <a:t>6/29/23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805DD-D7C0-0E4D-A002-8581570CC0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B25120-ABA4-4C24-B78C-B1891D0C1E26}"/>
              </a:ext>
            </a:extLst>
          </p:cNvPr>
          <p:cNvSpPr/>
          <p:nvPr userDrawn="1"/>
        </p:nvSpPr>
        <p:spPr>
          <a:xfrm>
            <a:off x="0" y="0"/>
            <a:ext cx="9144000" cy="102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D208A4-34D0-3844-8227-BE5DF3610C23}"/>
              </a:ext>
            </a:extLst>
          </p:cNvPr>
          <p:cNvSpPr/>
          <p:nvPr userDrawn="1"/>
        </p:nvSpPr>
        <p:spPr>
          <a:xfrm>
            <a:off x="-17418" y="1015025"/>
            <a:ext cx="7968343" cy="316121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857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FF55-72D4-DC43-8B75-E57C640BED4B}" type="datetimeFigureOut">
              <a:rPr lang="en-US" smtClean="0"/>
              <a:pPr/>
              <a:t>6/29/23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805DD-D7C0-0E4D-A002-8581570CC0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B25120-ABA4-4C24-B78C-B1891D0C1E26}"/>
              </a:ext>
            </a:extLst>
          </p:cNvPr>
          <p:cNvSpPr/>
          <p:nvPr userDrawn="1"/>
        </p:nvSpPr>
        <p:spPr>
          <a:xfrm>
            <a:off x="0" y="0"/>
            <a:ext cx="9144000" cy="102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D208A4-34D0-3844-8227-BE5DF3610C23}"/>
              </a:ext>
            </a:extLst>
          </p:cNvPr>
          <p:cNvSpPr/>
          <p:nvPr userDrawn="1"/>
        </p:nvSpPr>
        <p:spPr>
          <a:xfrm>
            <a:off x="-17418" y="1015025"/>
            <a:ext cx="7968343" cy="3161211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605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FF55-72D4-DC43-8B75-E57C640BED4B}" type="datetimeFigureOut">
              <a:rPr lang="en-US" smtClean="0"/>
              <a:pPr/>
              <a:t>6/29/23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805DD-D7C0-0E4D-A002-8581570CC0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DF557DC-EBEB-4A81-BC2C-9EE894BA7ECB}"/>
              </a:ext>
            </a:extLst>
          </p:cNvPr>
          <p:cNvCxnSpPr>
            <a:cxnSpLocks/>
          </p:cNvCxnSpPr>
          <p:nvPr userDrawn="1"/>
        </p:nvCxnSpPr>
        <p:spPr>
          <a:xfrm>
            <a:off x="2686050" y="1428768"/>
            <a:ext cx="0" cy="3064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16A546A-B440-6846-99C9-E4331DE2FAF4}"/>
              </a:ext>
            </a:extLst>
          </p:cNvPr>
          <p:cNvCxnSpPr>
            <a:cxnSpLocks/>
          </p:cNvCxnSpPr>
          <p:nvPr userDrawn="1"/>
        </p:nvCxnSpPr>
        <p:spPr>
          <a:xfrm>
            <a:off x="6457950" y="1411352"/>
            <a:ext cx="0" cy="3082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2C0366EE-5FC2-4C49-B32B-EA8C7C166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178048"/>
            <a:ext cx="7886700" cy="994172"/>
          </a:xfrm>
        </p:spPr>
        <p:txBody>
          <a:bodyPr>
            <a:normAutofit/>
          </a:bodyPr>
          <a:lstStyle>
            <a:lvl1pPr algn="ctr">
              <a:defRPr sz="3600"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D421F9D-2A5D-4C4A-9A6E-D32558774554}"/>
              </a:ext>
            </a:extLst>
          </p:cNvPr>
          <p:cNvSpPr/>
          <p:nvPr userDrawn="1"/>
        </p:nvSpPr>
        <p:spPr>
          <a:xfrm>
            <a:off x="0" y="0"/>
            <a:ext cx="9144000" cy="102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477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FF55-72D4-DC43-8B75-E57C640BED4B}" type="datetimeFigureOut">
              <a:rPr lang="en-US" smtClean="0"/>
              <a:pPr/>
              <a:t>6/29/23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805DD-D7C0-0E4D-A002-8581570CC0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844A01-9203-7843-ACF5-402F5ED6A617}"/>
              </a:ext>
            </a:extLst>
          </p:cNvPr>
          <p:cNvSpPr/>
          <p:nvPr userDrawn="1"/>
        </p:nvSpPr>
        <p:spPr>
          <a:xfrm>
            <a:off x="0" y="0"/>
            <a:ext cx="9144000" cy="102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88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536" y="2661799"/>
            <a:ext cx="7886700" cy="994172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FF55-72D4-DC43-8B75-E57C640BED4B}" type="datetimeFigureOut">
              <a:rPr lang="en-US" smtClean="0"/>
              <a:pPr/>
              <a:t>6/29/23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805DD-D7C0-0E4D-A002-8581570CC0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DA8476-E2FA-434F-B041-A703AE97A985}"/>
              </a:ext>
            </a:extLst>
          </p:cNvPr>
          <p:cNvSpPr/>
          <p:nvPr userDrawn="1"/>
        </p:nvSpPr>
        <p:spPr>
          <a:xfrm>
            <a:off x="0" y="0"/>
            <a:ext cx="9144000" cy="102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9304CE4-9A45-4908-A4F2-60CB237D3380}"/>
              </a:ext>
            </a:extLst>
          </p:cNvPr>
          <p:cNvCxnSpPr/>
          <p:nvPr userDrawn="1"/>
        </p:nvCxnSpPr>
        <p:spPr>
          <a:xfrm>
            <a:off x="841513" y="3491948"/>
            <a:ext cx="69441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1584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 b="1">
                <a:solidFill>
                  <a:srgbClr val="92D05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92D050"/>
                </a:solidFill>
              </a:defRPr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FF55-72D4-DC43-8B75-E57C640BED4B}" type="datetimeFigureOut">
              <a:rPr lang="en-US" smtClean="0"/>
              <a:pPr/>
              <a:t>6/29/23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E8995-5FD6-F149-B242-93236158E6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470813-78D0-44A5-A62D-6AD000A3E6E7}"/>
              </a:ext>
            </a:extLst>
          </p:cNvPr>
          <p:cNvSpPr/>
          <p:nvPr userDrawn="1"/>
        </p:nvSpPr>
        <p:spPr>
          <a:xfrm>
            <a:off x="0" y="0"/>
            <a:ext cx="9144000" cy="102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E37341A-9AF7-4D99-BB04-D996F4797021}"/>
              </a:ext>
            </a:extLst>
          </p:cNvPr>
          <p:cNvCxnSpPr/>
          <p:nvPr userDrawn="1"/>
        </p:nvCxnSpPr>
        <p:spPr>
          <a:xfrm>
            <a:off x="3664226" y="342900"/>
            <a:ext cx="0" cy="40588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886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 b="1">
                <a:solidFill>
                  <a:srgbClr val="92D05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>
                <a:solidFill>
                  <a:srgbClr val="92D050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FF55-72D4-DC43-8B75-E57C640BED4B}" type="datetimeFigureOut">
              <a:rPr lang="en-US" smtClean="0"/>
              <a:pPr/>
              <a:t>6/29/23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805DD-D7C0-0E4D-A002-8581570CC0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EF57C1-8FD4-49C8-85FB-DC6E9235FF3F}"/>
              </a:ext>
            </a:extLst>
          </p:cNvPr>
          <p:cNvSpPr/>
          <p:nvPr userDrawn="1"/>
        </p:nvSpPr>
        <p:spPr>
          <a:xfrm>
            <a:off x="0" y="0"/>
            <a:ext cx="9144000" cy="1023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31ECE58-A5BC-4868-81CF-85676E7C8877}"/>
              </a:ext>
            </a:extLst>
          </p:cNvPr>
          <p:cNvCxnSpPr/>
          <p:nvPr userDrawn="1"/>
        </p:nvCxnSpPr>
        <p:spPr>
          <a:xfrm>
            <a:off x="3690730" y="342900"/>
            <a:ext cx="0" cy="40588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025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>
            <a:normAutofit/>
          </a:bodyPr>
          <a:lstStyle>
            <a:lvl1pPr algn="ctr">
              <a:defRPr sz="4000" b="1"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FF55-72D4-DC43-8B75-E57C640BED4B}" type="datetimeFigureOut">
              <a:rPr lang="en-US" smtClean="0"/>
              <a:pPr/>
              <a:t>6/29/23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E8995-5FD6-F149-B242-93236158E6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101D16-7980-456D-833B-83F04FBDC2E3}"/>
              </a:ext>
            </a:extLst>
          </p:cNvPr>
          <p:cNvSpPr/>
          <p:nvPr userDrawn="1"/>
        </p:nvSpPr>
        <p:spPr>
          <a:xfrm>
            <a:off x="0" y="0"/>
            <a:ext cx="9144000" cy="102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061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92D05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FF55-72D4-DC43-8B75-E57C640BED4B}" type="datetimeFigureOut">
              <a:rPr lang="en-US" smtClean="0"/>
              <a:pPr/>
              <a:t>6/29/23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841808"/>
            <a:ext cx="30861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805DD-D7C0-0E4D-A002-8581570CC0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EFA9BF-2839-4530-A6A2-E7174A588615}"/>
              </a:ext>
            </a:extLst>
          </p:cNvPr>
          <p:cNvSpPr/>
          <p:nvPr userDrawn="1"/>
        </p:nvSpPr>
        <p:spPr>
          <a:xfrm>
            <a:off x="0" y="0"/>
            <a:ext cx="9144000" cy="102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F84D58-9299-4A41-84BC-4B27A3133357}"/>
              </a:ext>
            </a:extLst>
          </p:cNvPr>
          <p:cNvCxnSpPr/>
          <p:nvPr userDrawn="1"/>
        </p:nvCxnSpPr>
        <p:spPr>
          <a:xfrm>
            <a:off x="563217" y="1268016"/>
            <a:ext cx="79521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319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86060"/>
            <a:ext cx="7886700" cy="2139553"/>
          </a:xfrm>
        </p:spPr>
        <p:txBody>
          <a:bodyPr anchor="b"/>
          <a:lstStyle>
            <a:lvl1pPr>
              <a:defRPr sz="4500"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87952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92D05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FF55-72D4-DC43-8B75-E57C640BED4B}" type="datetimeFigureOut">
              <a:rPr lang="en-US" smtClean="0"/>
              <a:pPr/>
              <a:t>6/29/23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805DD-D7C0-0E4D-A002-8581570CC0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311C99-391A-47F4-B82C-9D2AEFB11414}"/>
              </a:ext>
            </a:extLst>
          </p:cNvPr>
          <p:cNvSpPr/>
          <p:nvPr userDrawn="1"/>
        </p:nvSpPr>
        <p:spPr>
          <a:xfrm>
            <a:off x="0" y="0"/>
            <a:ext cx="9144000" cy="102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C5C2AD-C43F-4567-ACA1-3BD9FFB59C15}"/>
              </a:ext>
            </a:extLst>
          </p:cNvPr>
          <p:cNvCxnSpPr/>
          <p:nvPr userDrawn="1"/>
        </p:nvCxnSpPr>
        <p:spPr>
          <a:xfrm>
            <a:off x="576470" y="2825613"/>
            <a:ext cx="7938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082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7CBE3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7CBE3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FF55-72D4-DC43-8B75-E57C640BED4B}" type="datetimeFigureOut">
              <a:rPr lang="en-US" smtClean="0"/>
              <a:pPr/>
              <a:t>6/29/23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805DD-D7C0-0E4D-A002-8581570CC0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570004-C316-4F91-9B29-D45E77616B02}"/>
              </a:ext>
            </a:extLst>
          </p:cNvPr>
          <p:cNvSpPr/>
          <p:nvPr userDrawn="1"/>
        </p:nvSpPr>
        <p:spPr>
          <a:xfrm>
            <a:off x="-10048" y="-10048"/>
            <a:ext cx="9144000" cy="102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7969A60-46A0-49D0-A782-1260C31AFA0F}"/>
              </a:ext>
            </a:extLst>
          </p:cNvPr>
          <p:cNvCxnSpPr/>
          <p:nvPr userDrawn="1"/>
        </p:nvCxnSpPr>
        <p:spPr>
          <a:xfrm>
            <a:off x="628650" y="1268016"/>
            <a:ext cx="7886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47D14DE-964F-4217-8389-F2526603E51A}"/>
              </a:ext>
            </a:extLst>
          </p:cNvPr>
          <p:cNvCxnSpPr>
            <a:cxnSpLocks/>
            <a:stCxn id="2" idx="2"/>
          </p:cNvCxnSpPr>
          <p:nvPr userDrawn="1"/>
        </p:nvCxnSpPr>
        <p:spPr>
          <a:xfrm>
            <a:off x="4572000" y="1268016"/>
            <a:ext cx="0" cy="29033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6506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FF55-72D4-DC43-8B75-E57C640BED4B}" type="datetimeFigureOut">
              <a:rPr lang="en-US" smtClean="0"/>
              <a:pPr/>
              <a:t>6/29/23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805DD-D7C0-0E4D-A002-8581570CC0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B25120-ABA4-4C24-B78C-B1891D0C1E26}"/>
              </a:ext>
            </a:extLst>
          </p:cNvPr>
          <p:cNvSpPr/>
          <p:nvPr userDrawn="1"/>
        </p:nvSpPr>
        <p:spPr>
          <a:xfrm>
            <a:off x="0" y="0"/>
            <a:ext cx="9144000" cy="102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DF557DC-EBEB-4A81-BC2C-9EE894BA7ECB}"/>
              </a:ext>
            </a:extLst>
          </p:cNvPr>
          <p:cNvCxnSpPr>
            <a:cxnSpLocks/>
          </p:cNvCxnSpPr>
          <p:nvPr userDrawn="1"/>
        </p:nvCxnSpPr>
        <p:spPr>
          <a:xfrm>
            <a:off x="4572000" y="1260872"/>
            <a:ext cx="0" cy="29105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5096D5-C38D-4F0F-967C-6B83CC236DC6}"/>
              </a:ext>
            </a:extLst>
          </p:cNvPr>
          <p:cNvCxnSpPr/>
          <p:nvPr userDrawn="1"/>
        </p:nvCxnSpPr>
        <p:spPr>
          <a:xfrm>
            <a:off x="629842" y="1260872"/>
            <a:ext cx="7885508" cy="7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77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FF55-72D4-DC43-8B75-E57C640BED4B}" type="datetimeFigureOut">
              <a:rPr lang="en-US" smtClean="0"/>
              <a:pPr/>
              <a:t>6/29/23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805DD-D7C0-0E4D-A002-8581570CC0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B25120-ABA4-4C24-B78C-B1891D0C1E26}"/>
              </a:ext>
            </a:extLst>
          </p:cNvPr>
          <p:cNvSpPr/>
          <p:nvPr userDrawn="1"/>
        </p:nvSpPr>
        <p:spPr>
          <a:xfrm>
            <a:off x="0" y="0"/>
            <a:ext cx="9144000" cy="102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271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FF55-72D4-DC43-8B75-E57C640BED4B}" type="datetimeFigureOut">
              <a:rPr lang="en-US" smtClean="0"/>
              <a:pPr/>
              <a:t>6/29/23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805DD-D7C0-0E4D-A002-8581570CC0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B25120-ABA4-4C24-B78C-B1891D0C1E26}"/>
              </a:ext>
            </a:extLst>
          </p:cNvPr>
          <p:cNvSpPr/>
          <p:nvPr userDrawn="1"/>
        </p:nvSpPr>
        <p:spPr>
          <a:xfrm>
            <a:off x="0" y="0"/>
            <a:ext cx="9144000" cy="102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92BA89-B4F6-4A49-95A2-1172D7C16E83}"/>
              </a:ext>
            </a:extLst>
          </p:cNvPr>
          <p:cNvSpPr/>
          <p:nvPr userDrawn="1"/>
        </p:nvSpPr>
        <p:spPr>
          <a:xfrm>
            <a:off x="-17418" y="1015025"/>
            <a:ext cx="7968343" cy="31612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939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6000">
              <a:srgbClr val="072344"/>
            </a:gs>
            <a:gs pos="100000">
              <a:schemeClr val="accent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5FF55-72D4-DC43-8B75-E57C640BED4B}" type="datetimeFigureOut">
              <a:rPr lang="en-US" smtClean="0"/>
              <a:pPr/>
              <a:t>6/29/23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805DD-D7C0-0E4D-A002-8581570CC04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x2VOL Logo.png">
            <a:extLst>
              <a:ext uri="{FF2B5EF4-FFF2-40B4-BE49-F238E27FC236}">
                <a16:creationId xmlns:a16="http://schemas.microsoft.com/office/drawing/2014/main" id="{5315DC5D-BED7-42A2-A3B6-7B6550899837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4088296" y="4649607"/>
            <a:ext cx="833666" cy="39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725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0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54" r:id="rId8"/>
    <p:sldLayoutId id="2147483755" r:id="rId9"/>
    <p:sldLayoutId id="2147483756" r:id="rId10"/>
    <p:sldLayoutId id="2147483757" r:id="rId11"/>
    <p:sldLayoutId id="2147483753" r:id="rId12"/>
    <p:sldLayoutId id="2147483747" r:id="rId13"/>
    <p:sldLayoutId id="2147483752" r:id="rId14"/>
    <p:sldLayoutId id="2147483749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3F4C5-B53E-4ED9-BA2F-BEC502558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536" y="2598001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Avenir Book" panose="02000503020000020003" pitchFamily="2" charset="0"/>
              </a:rPr>
              <a:t>x2VOL via Naviance Student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5549AB-E20B-CA4B-B05F-27561A4FEDED}"/>
              </a:ext>
            </a:extLst>
          </p:cNvPr>
          <p:cNvSpPr txBox="1"/>
          <p:nvPr/>
        </p:nvSpPr>
        <p:spPr>
          <a:xfrm>
            <a:off x="766536" y="3592174"/>
            <a:ext cx="2656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Student Training Guide</a:t>
            </a:r>
          </a:p>
        </p:txBody>
      </p:sp>
    </p:spTree>
    <p:extLst>
      <p:ext uri="{BB962C8B-B14F-4D97-AF65-F5344CB8AC3E}">
        <p14:creationId xmlns:p14="http://schemas.microsoft.com/office/powerpoint/2010/main" val="770832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7CC84-966E-2541-AB19-610C12705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anchor="ctr">
            <a:normAutofit/>
          </a:bodyPr>
          <a:lstStyle/>
          <a:p>
            <a:r>
              <a:rPr lang="en-US" b="1" dirty="0"/>
              <a:t>Log Hours and Experiences</a:t>
            </a:r>
          </a:p>
        </p:txBody>
      </p:sp>
      <p:pic>
        <p:nvPicPr>
          <p:cNvPr id="4" name="Picture 3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2BA1D2A9-67D7-9B41-82A4-42B48028E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7061" y="1391584"/>
            <a:ext cx="4975069" cy="3171606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668266-3538-5D4A-B636-D123704CAF82}"/>
              </a:ext>
            </a:extLst>
          </p:cNvPr>
          <p:cNvSpPr txBox="1"/>
          <p:nvPr/>
        </p:nvSpPr>
        <p:spPr>
          <a:xfrm>
            <a:off x="432486" y="1495168"/>
            <a:ext cx="2965621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Add a new personal project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Or add hours to a saved recurring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Or add hours to an opportunity you already signed up for at the bottom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9E1C1532-2D87-DA43-8AE4-A0E6EF846717}"/>
              </a:ext>
            </a:extLst>
          </p:cNvPr>
          <p:cNvSpPr/>
          <p:nvPr/>
        </p:nvSpPr>
        <p:spPr>
          <a:xfrm>
            <a:off x="2711426" y="3137035"/>
            <a:ext cx="556055" cy="163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2EA5BD01-6762-5F43-8945-0247E90A5928}"/>
              </a:ext>
            </a:extLst>
          </p:cNvPr>
          <p:cNvSpPr/>
          <p:nvPr/>
        </p:nvSpPr>
        <p:spPr>
          <a:xfrm>
            <a:off x="2711426" y="2258972"/>
            <a:ext cx="556055" cy="163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B30819BD-AEC4-F249-B245-E590597B13C4}"/>
              </a:ext>
            </a:extLst>
          </p:cNvPr>
          <p:cNvSpPr/>
          <p:nvPr/>
        </p:nvSpPr>
        <p:spPr>
          <a:xfrm>
            <a:off x="2711426" y="4380627"/>
            <a:ext cx="556055" cy="163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750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7CC84-966E-2541-AB19-610C12705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anchor="ctr">
            <a:normAutofit/>
          </a:bodyPr>
          <a:lstStyle/>
          <a:p>
            <a:r>
              <a:rPr lang="en-US" b="1" dirty="0"/>
              <a:t>Log the details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668266-3538-5D4A-B636-D123704CAF82}"/>
              </a:ext>
            </a:extLst>
          </p:cNvPr>
          <p:cNvSpPr txBox="1"/>
          <p:nvPr/>
        </p:nvSpPr>
        <p:spPr>
          <a:xfrm>
            <a:off x="432486" y="1495168"/>
            <a:ext cx="2965621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Title your activity and add a description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Add attachments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Make it a recurring project to use in the future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Apply Interests and Career Clusters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9E1C1532-2D87-DA43-8AE4-A0E6EF846717}"/>
              </a:ext>
            </a:extLst>
          </p:cNvPr>
          <p:cNvSpPr/>
          <p:nvPr/>
        </p:nvSpPr>
        <p:spPr>
          <a:xfrm>
            <a:off x="2735257" y="1901277"/>
            <a:ext cx="556055" cy="163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2EA5BD01-6762-5F43-8945-0247E90A5928}"/>
              </a:ext>
            </a:extLst>
          </p:cNvPr>
          <p:cNvSpPr/>
          <p:nvPr/>
        </p:nvSpPr>
        <p:spPr>
          <a:xfrm>
            <a:off x="2711426" y="2571750"/>
            <a:ext cx="556055" cy="163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B30819BD-AEC4-F249-B245-E590597B13C4}"/>
              </a:ext>
            </a:extLst>
          </p:cNvPr>
          <p:cNvSpPr/>
          <p:nvPr/>
        </p:nvSpPr>
        <p:spPr>
          <a:xfrm>
            <a:off x="2699067" y="3459882"/>
            <a:ext cx="556055" cy="163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1363FC0-45BA-FB4B-B3A7-99660E59A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530" y="328892"/>
            <a:ext cx="3512096" cy="4614070"/>
          </a:xfrm>
          <a:prstGeom prst="rect">
            <a:avLst/>
          </a:prstGeom>
        </p:spPr>
      </p:pic>
      <p:sp>
        <p:nvSpPr>
          <p:cNvPr id="10" name="Right Arrow 9">
            <a:extLst>
              <a:ext uri="{FF2B5EF4-FFF2-40B4-BE49-F238E27FC236}">
                <a16:creationId xmlns:a16="http://schemas.microsoft.com/office/drawing/2014/main" id="{0883C08B-843F-BA48-9519-58C3D2AFD24A}"/>
              </a:ext>
            </a:extLst>
          </p:cNvPr>
          <p:cNvSpPr/>
          <p:nvPr/>
        </p:nvSpPr>
        <p:spPr>
          <a:xfrm>
            <a:off x="2699067" y="4348015"/>
            <a:ext cx="556055" cy="163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6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7CC84-966E-2541-AB19-610C12705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anchor="ctr">
            <a:normAutofit/>
          </a:bodyPr>
          <a:lstStyle/>
          <a:p>
            <a:r>
              <a:rPr lang="en-US" b="1" dirty="0"/>
              <a:t>Log the details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668266-3538-5D4A-B636-D123704CAF82}"/>
              </a:ext>
            </a:extLst>
          </p:cNvPr>
          <p:cNvSpPr txBox="1"/>
          <p:nvPr/>
        </p:nvSpPr>
        <p:spPr>
          <a:xfrm>
            <a:off x="432486" y="1495168"/>
            <a:ext cx="2965621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Enter the Verification Contact Information accurately!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Enter the date and time you spent doing this activity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Add reflections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2EA5BD01-6762-5F43-8945-0247E90A5928}"/>
              </a:ext>
            </a:extLst>
          </p:cNvPr>
          <p:cNvSpPr/>
          <p:nvPr/>
        </p:nvSpPr>
        <p:spPr>
          <a:xfrm>
            <a:off x="2624044" y="2314162"/>
            <a:ext cx="556055" cy="163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B30819BD-AEC4-F249-B245-E590597B13C4}"/>
              </a:ext>
            </a:extLst>
          </p:cNvPr>
          <p:cNvSpPr/>
          <p:nvPr/>
        </p:nvSpPr>
        <p:spPr>
          <a:xfrm>
            <a:off x="2561376" y="3689769"/>
            <a:ext cx="556055" cy="163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0883C08B-843F-BA48-9519-58C3D2AFD24A}"/>
              </a:ext>
            </a:extLst>
          </p:cNvPr>
          <p:cNvSpPr/>
          <p:nvPr/>
        </p:nvSpPr>
        <p:spPr>
          <a:xfrm>
            <a:off x="2561376" y="4508763"/>
            <a:ext cx="556055" cy="163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BE72346-7F47-6C4C-8490-62DC32273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376" y="273844"/>
            <a:ext cx="3899525" cy="469203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CD5D369-75C1-2C4A-8357-4937544DDB08}"/>
              </a:ext>
            </a:extLst>
          </p:cNvPr>
          <p:cNvSpPr/>
          <p:nvPr/>
        </p:nvSpPr>
        <p:spPr>
          <a:xfrm>
            <a:off x="5194574" y="1984654"/>
            <a:ext cx="1522882" cy="189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7BCE61-1A89-4847-9E43-6303B62597B4}"/>
              </a:ext>
            </a:extLst>
          </p:cNvPr>
          <p:cNvSpPr/>
          <p:nvPr/>
        </p:nvSpPr>
        <p:spPr>
          <a:xfrm>
            <a:off x="5194574" y="1127336"/>
            <a:ext cx="1522882" cy="189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DE695F2-1D29-924E-B61B-A68B4C101FA5}"/>
              </a:ext>
            </a:extLst>
          </p:cNvPr>
          <p:cNvSpPr/>
          <p:nvPr/>
        </p:nvSpPr>
        <p:spPr>
          <a:xfrm>
            <a:off x="5194574" y="1560268"/>
            <a:ext cx="1522882" cy="189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76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7CC84-966E-2541-AB19-610C12705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anchor="ctr">
            <a:normAutofit/>
          </a:bodyPr>
          <a:lstStyle/>
          <a:p>
            <a:r>
              <a:rPr lang="en-US" b="1" dirty="0"/>
              <a:t>Log the details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668266-3538-5D4A-B636-D123704CAF82}"/>
              </a:ext>
            </a:extLst>
          </p:cNvPr>
          <p:cNvSpPr txBox="1"/>
          <p:nvPr/>
        </p:nvSpPr>
        <p:spPr>
          <a:xfrm>
            <a:off x="432487" y="1495168"/>
            <a:ext cx="219155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Select the goal or category this activity belongs 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Check the honor statement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2EA5BD01-6762-5F43-8945-0247E90A5928}"/>
              </a:ext>
            </a:extLst>
          </p:cNvPr>
          <p:cNvSpPr/>
          <p:nvPr/>
        </p:nvSpPr>
        <p:spPr>
          <a:xfrm>
            <a:off x="1831651" y="2618632"/>
            <a:ext cx="556055" cy="163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B30819BD-AEC4-F249-B245-E590597B13C4}"/>
              </a:ext>
            </a:extLst>
          </p:cNvPr>
          <p:cNvSpPr/>
          <p:nvPr/>
        </p:nvSpPr>
        <p:spPr>
          <a:xfrm>
            <a:off x="1831651" y="4295935"/>
            <a:ext cx="556055" cy="163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00A5ADA-D1E8-6546-9F74-A83858900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194" y="1268016"/>
            <a:ext cx="6448806" cy="387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989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7CC84-966E-2541-AB19-610C12705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anchor="ctr">
            <a:normAutofit fontScale="90000"/>
          </a:bodyPr>
          <a:lstStyle/>
          <a:p>
            <a:r>
              <a:rPr lang="en-US" sz="3100" b="1" dirty="0"/>
              <a:t>Print your Activity Log &amp; Order an Official Service Transcript</a:t>
            </a:r>
            <a:r>
              <a:rPr lang="en-US" b="0" dirty="0"/>
              <a:t>™</a:t>
            </a:r>
            <a:endParaRPr lang="en-US" sz="3100" b="1" dirty="0"/>
          </a:p>
        </p:txBody>
      </p:sp>
      <p:pic>
        <p:nvPicPr>
          <p:cNvPr id="10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9AFD757C-47D0-9340-B19B-EF56DE1F4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816" y="1375111"/>
            <a:ext cx="3741247" cy="3180060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085EA92-F4E5-F748-8DAA-24A950AFA5AE}"/>
                  </a:ext>
                </a:extLst>
              </p14:cNvPr>
              <p14:cNvContentPartPr/>
              <p14:nvPr/>
            </p14:nvContentPartPr>
            <p14:xfrm>
              <a:off x="4519440" y="-669250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085EA92-F4E5-F748-8DAA-24A950AFA5A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01800" y="-687250"/>
                <a:ext cx="3600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9DA22766-D014-4E39-9B68-F554907E354C}"/>
              </a:ext>
            </a:extLst>
          </p:cNvPr>
          <p:cNvSpPr/>
          <p:nvPr/>
        </p:nvSpPr>
        <p:spPr>
          <a:xfrm>
            <a:off x="4008570" y="1268016"/>
            <a:ext cx="1311623" cy="384607"/>
          </a:xfrm>
          <a:prstGeom prst="ellipse">
            <a:avLst/>
          </a:prstGeom>
          <a:solidFill>
            <a:srgbClr val="E71224">
              <a:alpha val="5000"/>
            </a:srgbClr>
          </a:solidFill>
          <a:ln w="36000">
            <a:solidFill>
              <a:srgbClr val="E712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735DEDF1-3F2C-4B8C-BCFD-B6AAC32A544B}"/>
              </a:ext>
            </a:extLst>
          </p:cNvPr>
          <p:cNvSpPr/>
          <p:nvPr/>
        </p:nvSpPr>
        <p:spPr>
          <a:xfrm>
            <a:off x="2648816" y="2487596"/>
            <a:ext cx="1057480" cy="352492"/>
          </a:xfrm>
          <a:prstGeom prst="ellipse">
            <a:avLst/>
          </a:prstGeom>
          <a:solidFill>
            <a:srgbClr val="E71224">
              <a:alpha val="5000"/>
            </a:srgbClr>
          </a:solidFill>
          <a:ln w="36000">
            <a:solidFill>
              <a:srgbClr val="E712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9ABDE355-8401-4973-816D-C339E57A7B56}"/>
              </a:ext>
            </a:extLst>
          </p:cNvPr>
          <p:cNvSpPr/>
          <p:nvPr/>
        </p:nvSpPr>
        <p:spPr>
          <a:xfrm>
            <a:off x="3734044" y="2479534"/>
            <a:ext cx="1311623" cy="384607"/>
          </a:xfrm>
          <a:prstGeom prst="ellipse">
            <a:avLst/>
          </a:prstGeom>
          <a:solidFill>
            <a:srgbClr val="E71224">
              <a:alpha val="5000"/>
            </a:srgbClr>
          </a:solidFill>
          <a:ln w="36000">
            <a:solidFill>
              <a:srgbClr val="E712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739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7CC84-966E-2541-AB19-610C12705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anchor="ctr">
            <a:normAutofit/>
          </a:bodyPr>
          <a:lstStyle/>
          <a:p>
            <a:r>
              <a:rPr lang="en-US" b="1"/>
              <a:t>Download the x2VOL mobile app!</a:t>
            </a:r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668266-3538-5D4A-B636-D123704CAF82}"/>
              </a:ext>
            </a:extLst>
          </p:cNvPr>
          <p:cNvSpPr txBox="1"/>
          <p:nvPr/>
        </p:nvSpPr>
        <p:spPr>
          <a:xfrm>
            <a:off x="432486" y="1495168"/>
            <a:ext cx="29656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i="1"/>
              <a:t>Try our iOS and Android mobile app to log your hours! Currently available for students, it can be found in the Apple App Store or Google Play Store.</a:t>
            </a:r>
            <a:endParaRPr lang="en-US" sz="2000" i="1" dirty="0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A939A507-9AAD-2048-8C72-FAF0C352A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127" y="2338853"/>
            <a:ext cx="4119824" cy="166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761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7CC84-966E-2541-AB19-610C12705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anchor="ctr">
            <a:normAutofit/>
          </a:bodyPr>
          <a:lstStyle/>
          <a:p>
            <a:r>
              <a:rPr lang="en-US" b="1" dirty="0"/>
              <a:t>iOS Screens</a:t>
            </a:r>
          </a:p>
        </p:txBody>
      </p:sp>
      <p:pic>
        <p:nvPicPr>
          <p:cNvPr id="5" name="Picture 12">
            <a:extLst>
              <a:ext uri="{FF2B5EF4-FFF2-40B4-BE49-F238E27FC236}">
                <a16:creationId xmlns:a16="http://schemas.microsoft.com/office/drawing/2014/main" id="{90B8F662-A4C6-CD46-BECA-C95D481110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65" r="1" b="12972"/>
          <a:stretch/>
        </p:blipFill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2275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C7B9C9F-3736-FD40-8339-E998F440B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589" y="254422"/>
            <a:ext cx="7886700" cy="99417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venir Book" panose="02000503020000020003" pitchFamily="2" charset="0"/>
              </a:rPr>
              <a:t>Need Help?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7A77DB-875A-2B4C-AB55-6DFE55BDB830}"/>
              </a:ext>
            </a:extLst>
          </p:cNvPr>
          <p:cNvSpPr txBox="1"/>
          <p:nvPr/>
        </p:nvSpPr>
        <p:spPr>
          <a:xfrm>
            <a:off x="1003373" y="2655964"/>
            <a:ext cx="2793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Support@intellivol.com</a:t>
            </a:r>
            <a:endParaRPr lang="en-US" sz="2000" dirty="0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B329FD70-F4D8-5442-9635-4A266E8BB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87" y="2562190"/>
            <a:ext cx="525786" cy="525786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64CA83D8-7C32-2048-A3B3-6518AE73BA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589" y="3144025"/>
            <a:ext cx="454485" cy="4544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4FB4D10-1A46-3442-ACF4-DFC71EB260F4}"/>
              </a:ext>
            </a:extLst>
          </p:cNvPr>
          <p:cNvSpPr txBox="1"/>
          <p:nvPr/>
        </p:nvSpPr>
        <p:spPr>
          <a:xfrm>
            <a:off x="1003373" y="3227748"/>
            <a:ext cx="2706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866.906.6400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CF0A90-CC8F-2745-9F3D-1D08D7330C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237" y="3701939"/>
            <a:ext cx="454485" cy="45448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8958875-F30F-8144-A52D-BDAEE1709628}"/>
              </a:ext>
            </a:extLst>
          </p:cNvPr>
          <p:cNvSpPr txBox="1"/>
          <p:nvPr/>
        </p:nvSpPr>
        <p:spPr>
          <a:xfrm>
            <a:off x="1003374" y="3775292"/>
            <a:ext cx="2636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x2VOL.com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3DCDA8-A9DB-BB4A-9C5D-DC2E4E03184D}"/>
              </a:ext>
            </a:extLst>
          </p:cNvPr>
          <p:cNvSpPr txBox="1"/>
          <p:nvPr/>
        </p:nvSpPr>
        <p:spPr>
          <a:xfrm>
            <a:off x="477587" y="1997096"/>
            <a:ext cx="2793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Contact us:</a:t>
            </a:r>
          </a:p>
        </p:txBody>
      </p:sp>
    </p:spTree>
    <p:extLst>
      <p:ext uri="{BB962C8B-B14F-4D97-AF65-F5344CB8AC3E}">
        <p14:creationId xmlns:p14="http://schemas.microsoft.com/office/powerpoint/2010/main" val="1142946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4B4E8-8A4B-E748-BA05-16DA51875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b="1" dirty="0">
                <a:latin typeface="Avenir Book" panose="02000503020000020003" pitchFamily="2" charset="0"/>
              </a:rPr>
              <a:t>Sign Into Naviance Student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040E4-E1BC-FB46-8CEC-127F1A099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b="0" dirty="0">
                <a:solidFill>
                  <a:schemeClr val="tx1"/>
                </a:solidFill>
              </a:rPr>
              <a:t> Sign into Naviance Student. 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altLang="en-US" sz="2000" i="1" dirty="0"/>
              <a:t>If you need your Naviance Student login information, contact your school admin or counselor.</a:t>
            </a:r>
            <a:br>
              <a:rPr lang="en-US" altLang="en-US" sz="2400" dirty="0"/>
            </a:br>
            <a:endParaRPr lang="en-US" altLang="en-US" sz="2400" dirty="0"/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b="0" dirty="0">
                <a:solidFill>
                  <a:schemeClr val="tx1"/>
                </a:solidFill>
              </a:rPr>
              <a:t> Click on the Careers Tab and find x2VOL under the Experiential Exploration</a:t>
            </a:r>
            <a:br>
              <a:rPr lang="en-US" altLang="en-US" b="0" dirty="0">
                <a:solidFill>
                  <a:schemeClr val="tx1"/>
                </a:solidFill>
              </a:rPr>
            </a:br>
            <a:endParaRPr lang="en-US" altLang="en-US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b="0" dirty="0">
                <a:solidFill>
                  <a:schemeClr val="tx1"/>
                </a:solidFill>
              </a:rPr>
              <a:t> Complete your x2VOL profile the first time you access x2VOL, then from the x2VOL Dashboard you can navigate to find opportunities and log hours.</a:t>
            </a:r>
          </a:p>
        </p:txBody>
      </p:sp>
    </p:spTree>
    <p:extLst>
      <p:ext uri="{BB962C8B-B14F-4D97-AF65-F5344CB8AC3E}">
        <p14:creationId xmlns:p14="http://schemas.microsoft.com/office/powerpoint/2010/main" val="3010045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4B4E8-8A4B-E748-BA05-16DA51875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b="1" dirty="0">
                <a:latin typeface="Avenir Book" panose="02000503020000020003" pitchFamily="2" charset="0"/>
              </a:rPr>
              <a:t>Find x2VOL in Naviance Student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9FD348DD-84D8-4B9A-74CD-D3DBB8FED3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0380" y="1268016"/>
            <a:ext cx="6756400" cy="3200400"/>
          </a:xfrm>
        </p:spPr>
      </p:pic>
    </p:spTree>
    <p:extLst>
      <p:ext uri="{BB962C8B-B14F-4D97-AF65-F5344CB8AC3E}">
        <p14:creationId xmlns:p14="http://schemas.microsoft.com/office/powerpoint/2010/main" val="1742589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BF9B1-DAD0-9B40-AB42-E9702E74A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 anchor="ctr">
            <a:normAutofit/>
          </a:bodyPr>
          <a:lstStyle/>
          <a:p>
            <a:r>
              <a:rPr lang="en-US" b="1" dirty="0">
                <a:latin typeface="Avenir Book" panose="02000503020000020003" pitchFamily="2" charset="0"/>
              </a:rPr>
              <a:t>Complete x2VOL Registration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36370C-A34B-4947-AD3E-91CAE914CF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1" y="2090715"/>
            <a:ext cx="3868340" cy="27634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u="sng" dirty="0"/>
              <a:t>IF</a:t>
            </a:r>
            <a:r>
              <a:rPr lang="en-US" dirty="0"/>
              <a:t> you see this screen, enter your Last Name and Student ID or School Email address then click “Search”</a:t>
            </a:r>
          </a:p>
        </p:txBody>
      </p:sp>
      <p:pic>
        <p:nvPicPr>
          <p:cNvPr id="6" name="Picture 5" descr="Graphical user interface, application, email&#10;&#10;Description automatically generated">
            <a:extLst>
              <a:ext uri="{FF2B5EF4-FFF2-40B4-BE49-F238E27FC236}">
                <a16:creationId xmlns:a16="http://schemas.microsoft.com/office/drawing/2014/main" id="{45267A62-2286-3047-9680-7EA808753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4015" y="1268016"/>
            <a:ext cx="3203365" cy="347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709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BF9B1-DAD0-9B40-AB42-E9702E74A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anchor="ctr">
            <a:normAutofit/>
          </a:bodyPr>
          <a:lstStyle/>
          <a:p>
            <a:r>
              <a:rPr lang="en-US" sz="3300" b="1" dirty="0"/>
              <a:t>Complete Your Profile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2833A5-BF50-794A-91DE-8F1333FE2BE7}"/>
              </a:ext>
            </a:extLst>
          </p:cNvPr>
          <p:cNvSpPr txBox="1"/>
          <p:nvPr/>
        </p:nvSpPr>
        <p:spPr>
          <a:xfrm>
            <a:off x="3857897" y="1602377"/>
            <a:ext cx="14369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Set a password here. It can be used with the mobile app too. 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379D4D11-E378-E94F-BE7D-7C9D9A08EEEA}"/>
              </a:ext>
            </a:extLst>
          </p:cNvPr>
          <p:cNvSpPr/>
          <p:nvPr/>
        </p:nvSpPr>
        <p:spPr>
          <a:xfrm>
            <a:off x="4887360" y="1950720"/>
            <a:ext cx="452845" cy="2351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2482C04-E836-4A4B-BFA4-FCA080921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959" y="1377073"/>
            <a:ext cx="6644081" cy="310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134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145E16E-37EC-CB46-98C9-FF363DA367B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4552" y="1369219"/>
            <a:ext cx="4186205" cy="3181516"/>
          </a:xfrm>
        </p:spPr>
      </p:pic>
      <p:pic>
        <p:nvPicPr>
          <p:cNvPr id="11" name="Content Placeholder 10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1EFB58F-1697-DE4F-B1F7-2FF914437A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03245" y="1369219"/>
            <a:ext cx="4119387" cy="3181516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9E0C3E6-8C68-7947-B82A-225A79B8BA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510565"/>
            <a:ext cx="3138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venir Book" panose="02000503020000020003" pitchFamily="2" charset="0"/>
              </a:rPr>
              <a:t>Create a Password for your Account</a:t>
            </a:r>
            <a:r>
              <a:rPr lang="en-US" sz="2000" dirty="0">
                <a:solidFill>
                  <a:srgbClr val="7CBE31"/>
                </a:solidFill>
                <a:latin typeface="Avenir Book" panose="02000503020000020003" pitchFamily="2" charset="0"/>
              </a:rPr>
              <a:t>*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F57922-6F22-414E-9035-B6A891A82147}"/>
              </a:ext>
            </a:extLst>
          </p:cNvPr>
          <p:cNvSpPr txBox="1"/>
          <p:nvPr/>
        </p:nvSpPr>
        <p:spPr>
          <a:xfrm>
            <a:off x="4629150" y="455202"/>
            <a:ext cx="4305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venir Book" panose="02000503020000020003" pitchFamily="2" charset="0"/>
              </a:rPr>
              <a:t>Select/Confirm your Group and Complete Registration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ACC4A7-A61B-7644-8565-E1CBF06D2F84}"/>
              </a:ext>
            </a:extLst>
          </p:cNvPr>
          <p:cNvSpPr txBox="1"/>
          <p:nvPr/>
        </p:nvSpPr>
        <p:spPr>
          <a:xfrm>
            <a:off x="380387" y="4550735"/>
            <a:ext cx="26891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7CBE31"/>
                </a:solidFill>
              </a:rPr>
              <a:t>*Password will work for the mobile app.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127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7CC84-966E-2541-AB19-610C12705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anchor="ctr">
            <a:normAutofit/>
          </a:bodyPr>
          <a:lstStyle/>
          <a:p>
            <a:r>
              <a:rPr lang="en-US" b="1" dirty="0"/>
              <a:t>View your Dashboard</a:t>
            </a: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58C1A0D-BF98-3043-A448-F43DC4861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071" y="1369219"/>
            <a:ext cx="5279857" cy="31943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8752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7CC84-966E-2541-AB19-610C12705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anchor="ctr">
            <a:normAutofit/>
          </a:bodyPr>
          <a:lstStyle/>
          <a:p>
            <a:r>
              <a:rPr lang="en-US" b="1" dirty="0"/>
              <a:t>Join Groups and Goals</a:t>
            </a: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1011D4C-7990-254E-9214-CB92801CF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930" y="1352127"/>
            <a:ext cx="4536139" cy="31866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9124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7CC84-966E-2541-AB19-610C12705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anchor="ctr">
            <a:normAutofit/>
          </a:bodyPr>
          <a:lstStyle/>
          <a:p>
            <a:r>
              <a:rPr lang="en-US" b="1" dirty="0"/>
              <a:t>Find Opportunities and Sign Up</a:t>
            </a: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1F6489BA-9E14-4E41-88B8-28E4F8FF9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503" y="1369219"/>
            <a:ext cx="4494993" cy="32026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8174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FFFFFF"/>
      </a:dk1>
      <a:lt1>
        <a:sysClr val="window" lastClr="FFFFFF"/>
      </a:lt1>
      <a:dk2>
        <a:srgbClr val="17406D"/>
      </a:dk2>
      <a:lt2>
        <a:srgbClr val="DBEFF9"/>
      </a:lt2>
      <a:accent1>
        <a:srgbClr val="8DC63F"/>
      </a:accent1>
      <a:accent2>
        <a:srgbClr val="072344"/>
      </a:accent2>
      <a:accent3>
        <a:srgbClr val="26AAE1"/>
      </a:accent3>
      <a:accent4>
        <a:srgbClr val="00384A"/>
      </a:accent4>
      <a:accent5>
        <a:srgbClr val="8DC63F"/>
      </a:accent5>
      <a:accent6>
        <a:srgbClr val="8DC63F"/>
      </a:accent6>
      <a:hlink>
        <a:srgbClr val="26AAE1"/>
      </a:hlink>
      <a:folHlink>
        <a:srgbClr val="26AAE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452E6E9-D6C2-CF45-B67A-4E20B3AB753D}" vid="{A7DAB289-5E6D-324A-84E0-F8608F9C0A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56BCB0DC1C434D87FE56117F03C715" ma:contentTypeVersion="10" ma:contentTypeDescription="Create a new document." ma:contentTypeScope="" ma:versionID="4d3d9c0ee3c6d77d05c6111322a55ac3">
  <xsd:schema xmlns:xsd="http://www.w3.org/2001/XMLSchema" xmlns:xs="http://www.w3.org/2001/XMLSchema" xmlns:p="http://schemas.microsoft.com/office/2006/metadata/properties" xmlns:ns2="8175e6d4-741a-4a22-ad04-460bb883575f" xmlns:ns3="d5bc35e8-ab58-4007-8a37-ec9a4255fd7b" targetNamespace="http://schemas.microsoft.com/office/2006/metadata/properties" ma:root="true" ma:fieldsID="1487f30ee29d27c3bb245543742d753d" ns2:_="" ns3:_="">
    <xsd:import namespace="8175e6d4-741a-4a22-ad04-460bb883575f"/>
    <xsd:import namespace="d5bc35e8-ab58-4007-8a37-ec9a4255fd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Picture" minOccurs="0"/>
                <xsd:element ref="ns2:MediaServiceOCR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75e6d4-741a-4a22-ad04-460bb88357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Picture" ma:index="14" nillable="true" ma:displayName="Picture" ma:format="Image" ma:internalName="Pictur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bc35e8-ab58-4007-8a37-ec9a4255fd7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icture xmlns="8175e6d4-741a-4a22-ad04-460bb883575f">
      <Url xsi:nil="true"/>
      <Description xsi:nil="true"/>
    </Picture>
  </documentManagement>
</p:properties>
</file>

<file path=customXml/itemProps1.xml><?xml version="1.0" encoding="utf-8"?>
<ds:datastoreItem xmlns:ds="http://schemas.openxmlformats.org/officeDocument/2006/customXml" ds:itemID="{DB90C41B-CC87-4EC4-AD97-B837A0C7AE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75e6d4-741a-4a22-ad04-460bb883575f"/>
    <ds:schemaRef ds:uri="d5bc35e8-ab58-4007-8a37-ec9a4255fd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042066-8FA1-43C8-BC0A-299118E7CD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9497BE-2241-4554-959E-053F77CE9C28}">
  <ds:schemaRefs>
    <ds:schemaRef ds:uri="http://schemas.microsoft.com/office/2006/metadata/properties"/>
    <ds:schemaRef ds:uri="http://schemas.microsoft.com/office/infopath/2007/PartnerControls"/>
    <ds:schemaRef ds:uri="8175e6d4-741a-4a22-ad04-460bb883575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6243</TotalTime>
  <Words>321</Words>
  <Application>Microsoft Macintosh PowerPoint</Application>
  <PresentationFormat>On-screen Show (16:9)</PresentationFormat>
  <Paragraphs>56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Avenir Book</vt:lpstr>
      <vt:lpstr>Calibri</vt:lpstr>
      <vt:lpstr>Calibri Light</vt:lpstr>
      <vt:lpstr>Office Theme</vt:lpstr>
      <vt:lpstr>x2VOL via Naviance Student</vt:lpstr>
      <vt:lpstr>Sign Into Naviance Student</vt:lpstr>
      <vt:lpstr>Find x2VOL in Naviance Student</vt:lpstr>
      <vt:lpstr>Complete x2VOL Registration</vt:lpstr>
      <vt:lpstr>Complete Your Profile</vt:lpstr>
      <vt:lpstr>Create a Password for your Account*</vt:lpstr>
      <vt:lpstr>View your Dashboard</vt:lpstr>
      <vt:lpstr>Join Groups and Goals</vt:lpstr>
      <vt:lpstr>Find Opportunities and Sign Up</vt:lpstr>
      <vt:lpstr>Log Hours and Experiences</vt:lpstr>
      <vt:lpstr>Log the details</vt:lpstr>
      <vt:lpstr>Log the details</vt:lpstr>
      <vt:lpstr>Log the details</vt:lpstr>
      <vt:lpstr>Print your Activity Log &amp; Order an Official Service Transcript™</vt:lpstr>
      <vt:lpstr>Download the x2VOL mobile app!</vt:lpstr>
      <vt:lpstr>iOS Screens</vt:lpstr>
      <vt:lpstr>Need Help?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x2VOL via Naviance Student</dc:title>
  <dc:creator>Nicole Darling</dc:creator>
  <cp:lastModifiedBy>Nicki Rodriguez</cp:lastModifiedBy>
  <cp:revision>8</cp:revision>
  <dcterms:created xsi:type="dcterms:W3CDTF">2021-01-19T20:42:03Z</dcterms:created>
  <dcterms:modified xsi:type="dcterms:W3CDTF">2023-06-29T16:14:28Z</dcterms:modified>
</cp:coreProperties>
</file>